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65" r:id="rId17"/>
    <p:sldId id="278"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75140" autoAdjust="0"/>
  </p:normalViewPr>
  <p:slideViewPr>
    <p:cSldViewPr snapToGrid="0">
      <p:cViewPr>
        <p:scale>
          <a:sx n="100" d="100"/>
          <a:sy n="100" d="100"/>
        </p:scale>
        <p:origin x="90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2021/12/10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4</a:t>
            </a:fld>
            <a:endParaRPr kumimoji="1" lang="ja-JP" altLang="en-US"/>
          </a:p>
        </p:txBody>
      </p:sp>
    </p:spTree>
    <p:extLst>
      <p:ext uri="{BB962C8B-B14F-4D97-AF65-F5344CB8AC3E}">
        <p14:creationId xmlns:p14="http://schemas.microsoft.com/office/powerpoint/2010/main" val="3946643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12</a:t>
            </a:fld>
            <a:endParaRPr kumimoji="1" lang="ja-JP" altLang="en-US"/>
          </a:p>
        </p:txBody>
      </p:sp>
    </p:spTree>
    <p:extLst>
      <p:ext uri="{BB962C8B-B14F-4D97-AF65-F5344CB8AC3E}">
        <p14:creationId xmlns:p14="http://schemas.microsoft.com/office/powerpoint/2010/main" val="373636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13</a:t>
            </a:fld>
            <a:endParaRPr kumimoji="1" lang="ja-JP" altLang="en-US"/>
          </a:p>
        </p:txBody>
      </p:sp>
    </p:spTree>
    <p:extLst>
      <p:ext uri="{BB962C8B-B14F-4D97-AF65-F5344CB8AC3E}">
        <p14:creationId xmlns:p14="http://schemas.microsoft.com/office/powerpoint/2010/main" val="7837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14</a:t>
            </a:fld>
            <a:endParaRPr kumimoji="1" lang="ja-JP" altLang="en-US"/>
          </a:p>
        </p:txBody>
      </p:sp>
    </p:spTree>
    <p:extLst>
      <p:ext uri="{BB962C8B-B14F-4D97-AF65-F5344CB8AC3E}">
        <p14:creationId xmlns:p14="http://schemas.microsoft.com/office/powerpoint/2010/main" val="146324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17</a:t>
            </a:fld>
            <a:endParaRPr kumimoji="1" lang="ja-JP" altLang="en-US"/>
          </a:p>
        </p:txBody>
      </p:sp>
    </p:spTree>
    <p:extLst>
      <p:ext uri="{BB962C8B-B14F-4D97-AF65-F5344CB8AC3E}">
        <p14:creationId xmlns:p14="http://schemas.microsoft.com/office/powerpoint/2010/main" val="377592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21</a:t>
            </a:fld>
            <a:endParaRPr kumimoji="1" lang="ja-JP" altLang="en-US"/>
          </a:p>
        </p:txBody>
      </p:sp>
    </p:spTree>
    <p:extLst>
      <p:ext uri="{BB962C8B-B14F-4D97-AF65-F5344CB8AC3E}">
        <p14:creationId xmlns:p14="http://schemas.microsoft.com/office/powerpoint/2010/main" val="4111226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2021/12/10</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2021/12/10</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mDXvFKIcra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2982363"/>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3" y="3936069"/>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49" y="4384277"/>
            <a:ext cx="5109091" cy="1569660"/>
          </a:xfrm>
          <a:prstGeom prst="rect">
            <a:avLst/>
          </a:prstGeom>
          <a:noFill/>
        </p:spPr>
        <p:txBody>
          <a:bodyPr wrap="none" rtlCol="0">
            <a:spAutoFit/>
          </a:bodyPr>
          <a:lstStyle/>
          <a:p>
            <a:r>
              <a:rPr kumimoji="1" lang="ja-JP" altLang="en-US" sz="9600" b="1" dirty="0"/>
              <a:t>秋山　裕</a:t>
            </a:r>
          </a:p>
        </p:txBody>
      </p:sp>
      <p:cxnSp>
        <p:nvCxnSpPr>
          <p:cNvPr id="9" name="直線コネクタ 8">
            <a:extLst>
              <a:ext uri="{FF2B5EF4-FFF2-40B4-BE49-F238E27FC236}">
                <a16:creationId xmlns:a16="http://schemas.microsoft.com/office/drawing/2014/main" id="{E1D881A4-BBC4-4C31-8D06-43A3BAD90D67}"/>
              </a:ext>
            </a:extLst>
          </p:cNvPr>
          <p:cNvCxnSpPr>
            <a:cxnSpLocks/>
          </p:cNvCxnSpPr>
          <p:nvPr/>
        </p:nvCxnSpPr>
        <p:spPr>
          <a:xfrm>
            <a:off x="771525" y="2542067"/>
            <a:ext cx="1064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9772C46-DD68-442F-9117-75AF6DAFCC8B}"/>
              </a:ext>
            </a:extLst>
          </p:cNvPr>
          <p:cNvCxnSpPr>
            <a:cxnSpLocks/>
          </p:cNvCxnSpPr>
          <p:nvPr/>
        </p:nvCxnSpPr>
        <p:spPr>
          <a:xfrm>
            <a:off x="3290407" y="4364567"/>
            <a:ext cx="5514975"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3AF47DE-A7BE-4D8A-80E5-3480AED495E3}"/>
              </a:ext>
            </a:extLst>
          </p:cNvPr>
          <p:cNvSpPr txBox="1"/>
          <p:nvPr/>
        </p:nvSpPr>
        <p:spPr>
          <a:xfrm>
            <a:off x="4311244" y="5650415"/>
            <a:ext cx="1107996" cy="338554"/>
          </a:xfrm>
          <a:prstGeom prst="rect">
            <a:avLst/>
          </a:prstGeom>
          <a:noFill/>
        </p:spPr>
        <p:txBody>
          <a:bodyPr wrap="none" rtlCol="0">
            <a:spAutoFit/>
          </a:bodyPr>
          <a:lstStyle/>
          <a:p>
            <a:r>
              <a:rPr kumimoji="1" lang="en-US" altLang="ja-JP" sz="1600" dirty="0"/>
              <a:t>AKIYAMA</a:t>
            </a:r>
            <a:endParaRPr kumimoji="1" lang="ja-JP" altLang="en-US" sz="1600" dirty="0"/>
          </a:p>
        </p:txBody>
      </p:sp>
      <p:sp>
        <p:nvSpPr>
          <p:cNvPr id="16" name="テキスト ボックス 15">
            <a:extLst>
              <a:ext uri="{FF2B5EF4-FFF2-40B4-BE49-F238E27FC236}">
                <a16:creationId xmlns:a16="http://schemas.microsoft.com/office/drawing/2014/main" id="{CD8371B2-93AD-41CF-9B8C-FA13D335CB84}"/>
              </a:ext>
            </a:extLst>
          </p:cNvPr>
          <p:cNvSpPr txBox="1"/>
          <p:nvPr/>
        </p:nvSpPr>
        <p:spPr>
          <a:xfrm>
            <a:off x="7392729" y="5648548"/>
            <a:ext cx="1007007" cy="338554"/>
          </a:xfrm>
          <a:prstGeom prst="rect">
            <a:avLst/>
          </a:prstGeom>
          <a:noFill/>
        </p:spPr>
        <p:txBody>
          <a:bodyPr wrap="none" rtlCol="0">
            <a:spAutoFit/>
          </a:bodyPr>
          <a:lstStyle/>
          <a:p>
            <a:r>
              <a:rPr lang="en-US" altLang="ja-JP" sz="1600" dirty="0"/>
              <a:t>YUTAKA</a:t>
            </a:r>
            <a:endParaRPr kumimoji="1" lang="ja-JP" altLang="en-US" sz="1600" dirty="0"/>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59341"/>
            <a:ext cx="3002259" cy="2359026"/>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pPr algn="ctr"/>
            <a:r>
              <a:rPr lang="ja-JP" altLang="en-US" dirty="0"/>
              <a:t>スネークゲームです。</a:t>
            </a:r>
            <a:endParaRPr lang="en-US" altLang="ja-JP" dirty="0"/>
          </a:p>
          <a:p>
            <a:pPr algn="ctr"/>
            <a:r>
              <a:rPr lang="ja-JP" altLang="en-US" dirty="0"/>
              <a:t>配列を使ったマス目の塗りつぶしや</a:t>
            </a:r>
            <a:endParaRPr lang="en-US" altLang="ja-JP" dirty="0"/>
          </a:p>
          <a:p>
            <a:pPr algn="ctr"/>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247" y="1069974"/>
            <a:ext cx="4517254" cy="2359026"/>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119164" y="3876094"/>
            <a:ext cx="4290788" cy="1200329"/>
          </a:xfrm>
          <a:prstGeom prst="rect">
            <a:avLst/>
          </a:prstGeom>
          <a:noFill/>
        </p:spPr>
        <p:txBody>
          <a:bodyPr wrap="square" rtlCol="0">
            <a:spAutoFit/>
          </a:bodyPr>
          <a:lstStyle/>
          <a:p>
            <a:pPr algn="ctr"/>
            <a:r>
              <a:rPr lang="en-US" altLang="ja-JP" dirty="0"/>
              <a:t>15</a:t>
            </a:r>
            <a:r>
              <a:rPr lang="ja-JP" altLang="en-US" dirty="0"/>
              <a:t>パズルです。</a:t>
            </a:r>
            <a:endParaRPr lang="en-US" altLang="ja-JP" dirty="0"/>
          </a:p>
          <a:p>
            <a:pPr algn="ctr"/>
            <a:r>
              <a:rPr kumimoji="1" lang="ja-JP" altLang="en-US" dirty="0"/>
              <a:t>配列を使った</a:t>
            </a:r>
            <a:endParaRPr kumimoji="1" lang="en-US" altLang="ja-JP" dirty="0"/>
          </a:p>
          <a:p>
            <a:pPr algn="ctr"/>
            <a:r>
              <a:rPr lang="ja-JP" altLang="en-US" dirty="0"/>
              <a:t>手数のリプレイ機能を</a:t>
            </a:r>
            <a:endParaRPr lang="en-US" altLang="ja-JP" dirty="0"/>
          </a:p>
          <a:p>
            <a:pPr algn="ctr"/>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28F0E103-3C51-4509-AEAA-DA0C224F3E3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689A969-C445-40C4-8A20-FE4109A067B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74866"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pPr algn="ctr"/>
            <a:r>
              <a:rPr lang="ja-JP" altLang="en-US" dirty="0"/>
              <a:t>アソウルクエストです。</a:t>
            </a:r>
            <a:endParaRPr lang="en-US" altLang="ja-JP" dirty="0"/>
          </a:p>
          <a:p>
            <a:pPr algn="ctr"/>
            <a:r>
              <a:rPr kumimoji="1" lang="ja-JP" altLang="en-US" dirty="0"/>
              <a:t>マップチップを使って、</a:t>
            </a:r>
            <a:endParaRPr kumimoji="1" lang="en-US" altLang="ja-JP" dirty="0"/>
          </a:p>
          <a:p>
            <a:pPr algn="ctr"/>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pPr algn="ctr"/>
            <a:r>
              <a:rPr kumimoji="1" lang="en-US" altLang="ja-JP" dirty="0"/>
              <a:t>ASOROCKMAN</a:t>
            </a:r>
            <a:r>
              <a:rPr kumimoji="1" lang="ja-JP" altLang="en-US" dirty="0"/>
              <a:t>です。</a:t>
            </a:r>
            <a:endParaRPr kumimoji="1" lang="en-US" altLang="ja-JP" dirty="0"/>
          </a:p>
          <a:p>
            <a:pPr algn="ctr"/>
            <a:r>
              <a:rPr lang="ja-JP" altLang="en-US" dirty="0"/>
              <a:t>サイドスクロールゲームで</a:t>
            </a:r>
            <a:endParaRPr lang="en-US" altLang="ja-JP" dirty="0"/>
          </a:p>
          <a:p>
            <a:pPr algn="ctr"/>
            <a:r>
              <a:rPr kumimoji="1" lang="ja-JP" altLang="en-US" dirty="0"/>
              <a:t>パーティクルエフェクトに</a:t>
            </a:r>
            <a:endParaRPr kumimoji="1" lang="en-US" altLang="ja-JP" dirty="0"/>
          </a:p>
          <a:p>
            <a:pPr algn="ctr"/>
            <a:r>
              <a:rPr kumimoji="1" lang="ja-JP" altLang="en-US" dirty="0"/>
              <a:t>チャレンジしました。</a:t>
            </a:r>
            <a:endParaRPr kumimoji="1" lang="en-US" altLang="ja-JP" dirty="0"/>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904" y="1045764"/>
            <a:ext cx="3988590" cy="2391474"/>
          </a:xfrm>
          <a:prstGeom prst="rect">
            <a:avLst/>
          </a:prstGeom>
        </p:spPr>
      </p:pic>
      <p:sp>
        <p:nvSpPr>
          <p:cNvPr id="26" name="正方形/長方形 25">
            <a:extLst>
              <a:ext uri="{FF2B5EF4-FFF2-40B4-BE49-F238E27FC236}">
                <a16:creationId xmlns:a16="http://schemas.microsoft.com/office/drawing/2014/main" id="{D20B5585-B70C-4CDB-8E96-CAD958D2A4ED}"/>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AA991F0-8F62-481C-858E-889CA6D3926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9464BFF-CBF7-416C-8F28-42F0820BAB82}"/>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AB44C3F2-33A6-4CAB-8B1B-9D42812E782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 name="正方形/長方形 1">
            <a:extLst>
              <a:ext uri="{FF2B5EF4-FFF2-40B4-BE49-F238E27FC236}">
                <a16:creationId xmlns:a16="http://schemas.microsoft.com/office/drawing/2014/main" id="{2FD8E177-1291-4579-805C-67BE17D56820}"/>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70B150D5-1EF6-4812-9915-B54E78BF8085}"/>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1E45210-5657-464D-8AC7-D6BF18B3C2F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19164" y="3876094"/>
            <a:ext cx="4290788" cy="1200329"/>
          </a:xfrm>
          <a:prstGeom prst="rect">
            <a:avLst/>
          </a:prstGeom>
          <a:noFill/>
        </p:spPr>
        <p:txBody>
          <a:bodyPr wrap="square" rtlCol="0">
            <a:spAutoFit/>
          </a:bodyPr>
          <a:lstStyle/>
          <a:p>
            <a:pPr algn="ctr"/>
            <a:r>
              <a:rPr kumimoji="1" lang="ja-JP" altLang="en-US" dirty="0"/>
              <a:t>初めての</a:t>
            </a:r>
            <a:r>
              <a:rPr kumimoji="1" lang="en-US" altLang="ja-JP" dirty="0"/>
              <a:t>3D</a:t>
            </a:r>
            <a:r>
              <a:rPr kumimoji="1" lang="ja-JP" altLang="en-US" dirty="0"/>
              <a:t>ゲームで</a:t>
            </a:r>
            <a:endParaRPr kumimoji="1" lang="en-US" altLang="ja-JP" dirty="0"/>
          </a:p>
          <a:p>
            <a:pPr algn="ctr"/>
            <a:r>
              <a:rPr kumimoji="1" lang="ja-JP" altLang="en-US" dirty="0"/>
              <a:t>プレイヤーの向きを向くモデルと</a:t>
            </a:r>
            <a:endParaRPr kumimoji="1" lang="en-US" altLang="ja-JP" dirty="0"/>
          </a:p>
          <a:p>
            <a:pPr algn="ctr"/>
            <a:r>
              <a:rPr kumimoji="1" lang="ja-JP" altLang="en-US" dirty="0"/>
              <a:t>ビルボードやフォグを使って</a:t>
            </a:r>
            <a:endParaRPr kumimoji="1" lang="en-US" altLang="ja-JP" dirty="0"/>
          </a:p>
          <a:p>
            <a:pPr algn="ctr"/>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002" y="1056174"/>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636721" y="3682520"/>
            <a:ext cx="4290788" cy="1569660"/>
          </a:xfrm>
          <a:prstGeom prst="rect">
            <a:avLst/>
          </a:prstGeom>
          <a:noFill/>
        </p:spPr>
        <p:txBody>
          <a:bodyPr wrap="square" rtlCol="0">
            <a:spAutoFit/>
          </a:bodyPr>
          <a:lstStyle/>
          <a:p>
            <a:pPr algn="ctr"/>
            <a:r>
              <a:rPr kumimoji="1" lang="ja-JP" altLang="en-US" sz="1600" dirty="0"/>
              <a:t>券売機決算です。</a:t>
            </a:r>
            <a:endParaRPr kumimoji="1" lang="en-US" altLang="ja-JP" sz="1600" dirty="0"/>
          </a:p>
          <a:p>
            <a:pPr algn="ctr"/>
            <a:r>
              <a:rPr lang="en-US" altLang="ja-JP" sz="1600" dirty="0"/>
              <a:t>2</a:t>
            </a:r>
            <a:r>
              <a:rPr lang="ja-JP" altLang="en-US" sz="1600" dirty="0"/>
              <a:t>年次最初の演習で</a:t>
            </a:r>
            <a:endParaRPr lang="en-US" altLang="ja-JP" sz="1600" dirty="0"/>
          </a:p>
          <a:p>
            <a:pPr algn="ctr"/>
            <a:r>
              <a:rPr kumimoji="1" lang="ja-JP" altLang="en-US" sz="1600" dirty="0"/>
              <a:t>決められた金額のお代に</a:t>
            </a:r>
            <a:endParaRPr kumimoji="1" lang="en-US" altLang="ja-JP" sz="1600" dirty="0"/>
          </a:p>
          <a:p>
            <a:pPr algn="ctr"/>
            <a:r>
              <a:rPr lang="ja-JP" altLang="en-US" sz="1600" dirty="0"/>
              <a:t>手持ちの金額から好きなだけ出し</a:t>
            </a:r>
            <a:endParaRPr lang="en-US" altLang="ja-JP" sz="1600" dirty="0"/>
          </a:p>
          <a:p>
            <a:pPr algn="ctr"/>
            <a:r>
              <a:rPr kumimoji="1" lang="ja-JP" altLang="en-US" sz="1600" dirty="0"/>
              <a:t>決済後、自分の手持ちに</a:t>
            </a:r>
            <a:endParaRPr kumimoji="1" lang="en-US" altLang="ja-JP" sz="1600" dirty="0"/>
          </a:p>
          <a:p>
            <a:pPr algn="ctr"/>
            <a:r>
              <a:rPr kumimoji="1" lang="ja-JP" altLang="en-US" sz="1600" dirty="0"/>
              <a:t>加算する</a:t>
            </a:r>
            <a:r>
              <a:rPr lang="ja-JP" altLang="en-US" sz="1600" dirty="0"/>
              <a:t>仕組みです。</a:t>
            </a:r>
            <a:endParaRPr kumimoji="1" lang="en-US" altLang="ja-JP" sz="1600" dirty="0"/>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FC6738D8-F407-4C0E-9E85-D552AAAEC9D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2B4B56E-652E-4B78-A14D-B897EAF1A1F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DE3006A9-B6D8-4C56-8A00-A631666C1FAD}"/>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788AC09B-3B44-4670-B532-91F9412519DE}"/>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5970A46-253E-4363-8690-168FDFECAE8A}"/>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13" y="1048795"/>
            <a:ext cx="3545885" cy="2380205"/>
          </a:xfrm>
          <a:prstGeom prst="rect">
            <a:avLst/>
          </a:prstGeom>
          <a:ln>
            <a:solidFill>
              <a:schemeClr val="bg1"/>
            </a:solidFill>
          </a:ln>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pPr algn="ctr"/>
            <a:r>
              <a:rPr kumimoji="1" lang="ja-JP" altLang="en-US" dirty="0"/>
              <a:t>メルヘンメイズです。</a:t>
            </a:r>
            <a:endParaRPr kumimoji="1" lang="en-US" altLang="ja-JP" dirty="0"/>
          </a:p>
          <a:p>
            <a:pPr algn="ctr"/>
            <a:r>
              <a:rPr lang="ja-JP" altLang="en-US" dirty="0"/>
              <a:t>カメラ視点が固定された状態で</a:t>
            </a:r>
            <a:endParaRPr lang="en-US" altLang="ja-JP" dirty="0"/>
          </a:p>
          <a:p>
            <a:pPr algn="ctr"/>
            <a:r>
              <a:rPr kumimoji="1" lang="ja-JP" altLang="en-US" dirty="0"/>
              <a:t>ゲームが進行する</a:t>
            </a:r>
            <a:endParaRPr kumimoji="1" lang="en-US" altLang="ja-JP" dirty="0"/>
          </a:p>
          <a:p>
            <a:pPr algn="ctr"/>
            <a:r>
              <a:rPr kumimoji="1" lang="en-US" altLang="ja-JP" dirty="0"/>
              <a:t>3D</a:t>
            </a:r>
            <a:r>
              <a:rPr kumimoji="1" lang="ja-JP" altLang="en-US" dirty="0"/>
              <a:t>アクション</a:t>
            </a: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pPr algn="ctr"/>
            <a:r>
              <a:rPr lang="ja-JP" altLang="en-US" dirty="0"/>
              <a:t>マトリクス回転を</a:t>
            </a:r>
            <a:endParaRPr lang="en-US" altLang="ja-JP" dirty="0"/>
          </a:p>
          <a:p>
            <a:pPr algn="ctr"/>
            <a:r>
              <a:rPr lang="ja-JP" altLang="en-US" dirty="0"/>
              <a:t>利用したモデル回転と</a:t>
            </a:r>
            <a:endParaRPr lang="en-US" altLang="ja-JP" dirty="0"/>
          </a:p>
          <a:p>
            <a:pPr algn="ctr"/>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29" name="正方形/長方形 28">
            <a:extLst>
              <a:ext uri="{FF2B5EF4-FFF2-40B4-BE49-F238E27FC236}">
                <a16:creationId xmlns:a16="http://schemas.microsoft.com/office/drawing/2014/main" id="{BC736800-1282-4263-A5FE-26C940A238B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3D4B0FED-21CB-46E6-A4D9-725496D3F37A}"/>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D9F2B52-51F7-4A3C-9BFB-A8ED2D9675A9}"/>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C56F30F5-6F47-42E5-A6F1-E4A19D2EAD58}"/>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60F54E46-0956-4E8A-A6A9-243555AD98F9}"/>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6E097C65-E1DE-4F66-AEB7-7E96D476C6B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C6F4DA56-99B3-47EA-8EA2-9002728A412F}"/>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76B4C65-4946-4058-B18B-AAC4B97CB2B6}"/>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Unity</a:t>
            </a:r>
            <a:r>
              <a:rPr lang="ja-JP" altLang="en-US" dirty="0"/>
              <a:t>制作課題で作った</a:t>
            </a:r>
            <a:endParaRPr lang="en-US" altLang="ja-JP" dirty="0"/>
          </a:p>
          <a:p>
            <a:pPr algn="ctr"/>
            <a:r>
              <a:rPr kumimoji="1" lang="en-US" altLang="ja-JP" dirty="0"/>
              <a:t>2D</a:t>
            </a:r>
            <a:r>
              <a:rPr kumimoji="1" lang="ja-JP" altLang="en-US" dirty="0"/>
              <a:t>シューティングゲームです。</a:t>
            </a:r>
            <a:endParaRPr kumimoji="1" lang="en-US" altLang="ja-JP" dirty="0"/>
          </a:p>
          <a:p>
            <a:pPr algn="ctr"/>
            <a:r>
              <a:rPr lang="ja-JP" altLang="en-US" dirty="0"/>
              <a:t>処理は簡単で、自機の左右移動</a:t>
            </a:r>
            <a:endParaRPr lang="en-US" altLang="ja-JP" dirty="0"/>
          </a:p>
          <a:p>
            <a:pPr algn="ctr"/>
            <a:r>
              <a:rPr kumimoji="1" lang="ja-JP" altLang="en-US" dirty="0"/>
              <a:t>弾の発射、岩の自動生成</a:t>
            </a:r>
            <a:endParaRPr kumimoji="1" lang="en-US" altLang="ja-JP" dirty="0"/>
          </a:p>
          <a:p>
            <a:pPr algn="ctr"/>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pPr algn="ctr"/>
            <a:r>
              <a:rPr lang="en-US" altLang="ja-JP" sz="1600" dirty="0"/>
              <a:t>Unity</a:t>
            </a:r>
            <a:r>
              <a:rPr lang="ja-JP" altLang="en-US" sz="1600" dirty="0"/>
              <a:t>授業制作で作った</a:t>
            </a:r>
            <a:endParaRPr lang="en-US" altLang="ja-JP" sz="1600" dirty="0"/>
          </a:p>
          <a:p>
            <a:pPr algn="ctr"/>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pPr algn="ctr"/>
            <a:r>
              <a:rPr lang="ja-JP" altLang="en-US" sz="1600" dirty="0"/>
              <a:t>プレイヤーは画面クリックで</a:t>
            </a:r>
            <a:endParaRPr lang="en-US" altLang="ja-JP" sz="1600" dirty="0"/>
          </a:p>
          <a:p>
            <a:pPr algn="ctr"/>
            <a:r>
              <a:rPr kumimoji="1" lang="ja-JP" altLang="en-US" sz="1600" dirty="0"/>
              <a:t>キャンディーを撃つことができ</a:t>
            </a:r>
            <a:endParaRPr kumimoji="1" lang="en-US" altLang="ja-JP" sz="1600" dirty="0"/>
          </a:p>
          <a:p>
            <a:pPr algn="ctr"/>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91" y="1037524"/>
            <a:ext cx="3335449" cy="2399713"/>
          </a:xfrm>
          <a:prstGeom prst="rect">
            <a:avLst/>
          </a:prstGeom>
          <a:ln>
            <a:solidFill>
              <a:schemeClr val="bg1"/>
            </a:solidFill>
          </a:ln>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155" y="1084881"/>
            <a:ext cx="3335453" cy="2323780"/>
          </a:xfrm>
          <a:prstGeom prst="rect">
            <a:avLst/>
          </a:prstGeom>
          <a:ln>
            <a:solidFill>
              <a:schemeClr val="accent1"/>
            </a:solidFill>
          </a:ln>
        </p:spPr>
      </p:pic>
      <p:sp>
        <p:nvSpPr>
          <p:cNvPr id="26" name="正方形/長方形 25">
            <a:extLst>
              <a:ext uri="{FF2B5EF4-FFF2-40B4-BE49-F238E27FC236}">
                <a16:creationId xmlns:a16="http://schemas.microsoft.com/office/drawing/2014/main" id="{9F1EBD22-603F-4CC7-B3BF-CF021E9E852C}"/>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FE5FBAB-4025-4D5C-A8E6-970D77986D59}"/>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8" name="テキスト ボックス 27">
            <a:extLst>
              <a:ext uri="{FF2B5EF4-FFF2-40B4-BE49-F238E27FC236}">
                <a16:creationId xmlns:a16="http://schemas.microsoft.com/office/drawing/2014/main" id="{628471D9-CE08-4395-B541-491255BED3CF}"/>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43A6D57-79F0-46FA-8E27-EC6A1D4D6FDA}"/>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5A20AA81-8022-44A3-A702-7848A01B1920}"/>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31" name="テキスト ボックス 30">
            <a:extLst>
              <a:ext uri="{FF2B5EF4-FFF2-40B4-BE49-F238E27FC236}">
                <a16:creationId xmlns:a16="http://schemas.microsoft.com/office/drawing/2014/main" id="{4EEEA5B9-A58D-4EA3-9E6D-5EE40BA67D13}"/>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8B1BFA57-EF5B-4313-B668-9F326AADD9F1}"/>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154BFC1-B4A3-4850-84F9-E76DC3149DDB}"/>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70" y="1050808"/>
            <a:ext cx="1764905" cy="2378192"/>
          </a:xfrm>
          <a:prstGeom prst="rect">
            <a:avLst/>
          </a:prstGeom>
          <a:ln>
            <a:solidFill>
              <a:schemeClr val="accent1"/>
            </a:solidFill>
          </a:ln>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pPr algn="ctr"/>
            <a:r>
              <a:rPr lang="ja-JP" altLang="en-US" dirty="0"/>
              <a:t>テトリスです。</a:t>
            </a:r>
            <a:endParaRPr lang="en-US" altLang="ja-JP" dirty="0"/>
          </a:p>
          <a:p>
            <a:pPr algn="ctr"/>
            <a:r>
              <a:rPr kumimoji="1" lang="ja-JP" altLang="en-US" dirty="0"/>
              <a:t>上からランダムな順番で落ちてくる</a:t>
            </a:r>
            <a:endParaRPr kumimoji="1" lang="en-US" altLang="ja-JP" dirty="0"/>
          </a:p>
          <a:p>
            <a:pPr algn="ctr"/>
            <a:r>
              <a:rPr lang="ja-JP" altLang="en-US" dirty="0"/>
              <a:t>ミノを並べて横一列が揃ったら</a:t>
            </a:r>
            <a:endParaRPr lang="en-US" altLang="ja-JP" dirty="0"/>
          </a:p>
          <a:p>
            <a:pPr algn="ctr"/>
            <a:r>
              <a:rPr kumimoji="1" lang="ja-JP" altLang="en-US" dirty="0"/>
              <a:t>消えるという処理に力を入れました。</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7" y="1050808"/>
            <a:ext cx="3668122" cy="2376906"/>
          </a:xfrm>
          <a:prstGeom prst="rect">
            <a:avLst/>
          </a:prstGeom>
          <a:ln>
            <a:solidFill>
              <a:schemeClr val="accent1"/>
            </a:solidFill>
          </a:ln>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754326"/>
          </a:xfrm>
          <a:prstGeom prst="rect">
            <a:avLst/>
          </a:prstGeom>
          <a:noFill/>
        </p:spPr>
        <p:txBody>
          <a:bodyPr wrap="square" rtlCol="0">
            <a:spAutoFit/>
          </a:bodyPr>
          <a:lstStyle/>
          <a:p>
            <a:pPr algn="ctr"/>
            <a:r>
              <a:rPr lang="ja-JP" altLang="en-US" dirty="0"/>
              <a:t>倉庫番です。</a:t>
            </a:r>
            <a:endParaRPr lang="en-US" altLang="ja-JP" dirty="0"/>
          </a:p>
          <a:p>
            <a:pPr algn="ctr"/>
            <a:r>
              <a:rPr kumimoji="1" lang="ja-JP" altLang="en-US" dirty="0"/>
              <a:t>プレイヤー</a:t>
            </a:r>
            <a:r>
              <a:rPr lang="ja-JP" altLang="en-US" dirty="0"/>
              <a:t>が</a:t>
            </a:r>
            <a:r>
              <a:rPr kumimoji="1" lang="ja-JP" altLang="en-US" dirty="0"/>
              <a:t>マス目を移動し</a:t>
            </a:r>
            <a:endParaRPr kumimoji="1" lang="en-US" altLang="ja-JP" dirty="0"/>
          </a:p>
          <a:p>
            <a:pPr algn="ctr"/>
            <a:r>
              <a:rPr lang="ja-JP" altLang="en-US" dirty="0"/>
              <a:t>荷物を目標地点にすべて運んだら</a:t>
            </a:r>
            <a:endParaRPr lang="en-US" altLang="ja-JP" dirty="0"/>
          </a:p>
          <a:p>
            <a:pPr algn="ctr"/>
            <a:r>
              <a:rPr lang="ja-JP" altLang="en-US" dirty="0"/>
              <a:t>クリアというものです。</a:t>
            </a:r>
            <a:endParaRPr lang="en-US" altLang="ja-JP" dirty="0"/>
          </a:p>
          <a:p>
            <a:pPr algn="ctr"/>
            <a:r>
              <a:rPr lang="ja-JP" altLang="en-US" dirty="0"/>
              <a:t>配列を使いゴールと荷物を</a:t>
            </a:r>
            <a:endParaRPr lang="en-US" altLang="ja-JP" dirty="0"/>
          </a:p>
          <a:p>
            <a:pPr algn="ctr"/>
            <a:r>
              <a:rPr lang="ja-JP" altLang="en-US" dirty="0"/>
              <a:t>判定しています。</a:t>
            </a:r>
            <a:endParaRPr lang="en-US" altLang="ja-JP" dirty="0"/>
          </a:p>
        </p:txBody>
      </p:sp>
      <p:sp>
        <p:nvSpPr>
          <p:cNvPr id="29" name="正方形/長方形 28">
            <a:extLst>
              <a:ext uri="{FF2B5EF4-FFF2-40B4-BE49-F238E27FC236}">
                <a16:creationId xmlns:a16="http://schemas.microsoft.com/office/drawing/2014/main" id="{1BAF0513-C41F-44ED-BF1C-FCB96469E0A6}"/>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A79C3C5D-31C8-4D15-9981-E0D379FFC8BF}"/>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745E9081-60D6-4B6C-A753-A538EAB22AF8}"/>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5060EEC1-81ED-44E8-B471-AB242BBE9193}"/>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833BA772-0698-4757-A9A5-A985862C4D2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E00116C8-6543-4A40-901A-05378615A855}"/>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6E242FBD-C2D4-4B94-B65B-74C91321BC8C}"/>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DF72209-FB7E-4ADB-A133-5186E1892CD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569660"/>
          </a:xfrm>
          <a:prstGeom prst="rect">
            <a:avLst/>
          </a:prstGeom>
          <a:noFill/>
        </p:spPr>
        <p:txBody>
          <a:bodyPr wrap="none" rtlCol="0">
            <a:spAutoFit/>
          </a:bodyPr>
          <a:lstStyle/>
          <a:p>
            <a:pPr algn="ctr"/>
            <a:r>
              <a:rPr kumimoji="1" lang="en-US" altLang="ja-JP" sz="1600" dirty="0"/>
              <a:t>Unreal Engine</a:t>
            </a:r>
            <a:r>
              <a:rPr kumimoji="1" lang="ja-JP" altLang="en-US" sz="1600" dirty="0"/>
              <a:t>４を使用した</a:t>
            </a:r>
            <a:endParaRPr kumimoji="1" lang="en-US" altLang="ja-JP" sz="1600" dirty="0"/>
          </a:p>
          <a:p>
            <a:pPr algn="ctr"/>
            <a:r>
              <a:rPr lang="ja-JP" altLang="en-US" sz="1600" dirty="0"/>
              <a:t>テストプロジェクトです。</a:t>
            </a:r>
            <a:endParaRPr lang="en-US" altLang="ja-JP" sz="1600" dirty="0"/>
          </a:p>
          <a:p>
            <a:pPr algn="ctr"/>
            <a:r>
              <a:rPr lang="ja-JP" altLang="en-US" sz="1600" dirty="0"/>
              <a:t>モデルの透過や</a:t>
            </a:r>
            <a:endParaRPr lang="en-US" altLang="ja-JP" sz="1600" dirty="0"/>
          </a:p>
          <a:p>
            <a:pPr algn="ctr"/>
            <a:r>
              <a:rPr lang="ja-JP" altLang="en-US" sz="1600" dirty="0"/>
              <a:t>トレイル処理をしたり</a:t>
            </a:r>
            <a:endParaRPr lang="en-US" altLang="ja-JP" sz="1600" dirty="0"/>
          </a:p>
          <a:p>
            <a:pPr algn="ctr"/>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pPr algn="ctr"/>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pPr algn="ctr"/>
            <a:r>
              <a:rPr kumimoji="1" lang="ja-JP" altLang="en-US" sz="1600" dirty="0"/>
              <a:t>学内コンテストに応募した作品の</a:t>
            </a:r>
            <a:endParaRPr kumimoji="1" lang="en-US" altLang="ja-JP" sz="1600" dirty="0"/>
          </a:p>
          <a:p>
            <a:pPr algn="ctr"/>
            <a:r>
              <a:rPr lang="ja-JP" altLang="en-US" sz="1600" dirty="0"/>
              <a:t>担当個所であるプレイヤーの飛行、</a:t>
            </a:r>
            <a:endParaRPr lang="en-US" altLang="ja-JP" sz="1600" dirty="0"/>
          </a:p>
          <a:p>
            <a:pPr algn="ctr"/>
            <a:r>
              <a:rPr lang="ja-JP" altLang="en-US" sz="1600" dirty="0"/>
              <a:t>武器切り替え、ダメージ、</a:t>
            </a:r>
            <a:endParaRPr lang="en-US" altLang="ja-JP" sz="1600" dirty="0"/>
          </a:p>
          <a:p>
            <a:pPr algn="ctr"/>
            <a:r>
              <a:rPr lang="ja-JP" altLang="en-US" sz="1600" dirty="0"/>
              <a:t>飛行時のエネルギー管理を</a:t>
            </a:r>
            <a:endParaRPr lang="en-US" altLang="ja-JP" sz="1600" dirty="0"/>
          </a:p>
          <a:p>
            <a:pPr algn="ctr"/>
            <a:r>
              <a:rPr lang="ja-JP" altLang="en-US" sz="1600" dirty="0"/>
              <a:t>チェックするためのテストデモです。</a:t>
            </a:r>
            <a:endParaRPr lang="en-US" altLang="ja-JP" sz="1600" dirty="0"/>
          </a:p>
          <a:p>
            <a:pPr algn="ctr"/>
            <a:r>
              <a:rPr lang="ja-JP" altLang="en-US" sz="1600" dirty="0"/>
              <a:t>ジャンプした後、飛行モードに</a:t>
            </a:r>
            <a:endParaRPr lang="en-US" altLang="ja-JP" sz="1600" dirty="0"/>
          </a:p>
          <a:p>
            <a:pPr algn="ctr"/>
            <a:r>
              <a:rPr lang="ja-JP" altLang="en-US" sz="1600" dirty="0"/>
              <a:t>移行する処理に時間をかけました。</a:t>
            </a:r>
            <a:endParaRPr lang="en-US" altLang="ja-JP" sz="1600" dirty="0"/>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27" y="1199441"/>
            <a:ext cx="441097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6" name="正方形/長方形 25">
            <a:extLst>
              <a:ext uri="{FF2B5EF4-FFF2-40B4-BE49-F238E27FC236}">
                <a16:creationId xmlns:a16="http://schemas.microsoft.com/office/drawing/2014/main" id="{B4299A21-4D0A-4DE7-9C40-D62881861AC8}"/>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3BE9CBB-A94D-4670-935B-EFD0FBC28FA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r>
              <a:rPr lang="en-US" altLang="ja-JP" sz="1200" dirty="0">
                <a:latin typeface="HGPｺﾞｼｯｸE" panose="020B0900000000000000" pitchFamily="50" charset="-128"/>
                <a:ea typeface="HGPｺﾞｼｯｸE" panose="020B0900000000000000" pitchFamily="50" charset="-128"/>
              </a:rPr>
              <a:t>UnrealEngine4</a:t>
            </a:r>
          </a:p>
        </p:txBody>
      </p:sp>
      <p:sp>
        <p:nvSpPr>
          <p:cNvPr id="28" name="テキスト ボックス 27">
            <a:extLst>
              <a:ext uri="{FF2B5EF4-FFF2-40B4-BE49-F238E27FC236}">
                <a16:creationId xmlns:a16="http://schemas.microsoft.com/office/drawing/2014/main" id="{5876DC69-1289-44A4-84D9-8BCB8696B7F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0EF8C069-751F-4844-8C44-7B22A3B6986B}"/>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4ED812B7-F4FF-4DD7-A5EA-4DD7196B0D67}"/>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UnrealEngine4</a:t>
            </a:r>
          </a:p>
        </p:txBody>
      </p:sp>
      <p:sp>
        <p:nvSpPr>
          <p:cNvPr id="31" name="テキスト ボックス 30">
            <a:extLst>
              <a:ext uri="{FF2B5EF4-FFF2-40B4-BE49-F238E27FC236}">
                <a16:creationId xmlns:a16="http://schemas.microsoft.com/office/drawing/2014/main" id="{7D4CA288-FCC3-4340-837A-55E51F51D2BB}"/>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826B345D-32F8-4D2C-84A9-13C56EE320A2}"/>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2BCE5E7-C1C8-43C0-8495-528C2DF1973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850450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67141" y="3865988"/>
            <a:ext cx="3647152" cy="923330"/>
          </a:xfrm>
          <a:prstGeom prst="rect">
            <a:avLst/>
          </a:prstGeom>
          <a:noFill/>
        </p:spPr>
        <p:txBody>
          <a:bodyPr wrap="none" rtlCol="0">
            <a:spAutoFit/>
          </a:bodyPr>
          <a:lstStyle/>
          <a:p>
            <a:pPr algn="ctr"/>
            <a:r>
              <a:rPr lang="en-US" altLang="ja-JP" dirty="0"/>
              <a:t>3D</a:t>
            </a:r>
            <a:r>
              <a:rPr lang="ja-JP" altLang="en-US" dirty="0"/>
              <a:t>シューティングです。</a:t>
            </a:r>
            <a:endParaRPr lang="en-US" altLang="ja-JP" dirty="0"/>
          </a:p>
          <a:p>
            <a:pPr algn="ctr"/>
            <a:r>
              <a:rPr kumimoji="1" lang="ja-JP" altLang="en-US" dirty="0"/>
              <a:t>クォータニオンを用いた</a:t>
            </a:r>
            <a:endParaRPr kumimoji="1" lang="en-US" altLang="ja-JP" dirty="0"/>
          </a:p>
          <a:p>
            <a:pPr algn="ctr"/>
            <a:r>
              <a:rPr kumimoji="1" lang="ja-JP" altLang="en-US" dirty="0"/>
              <a:t>モデル制御に</a:t>
            </a: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6" y="3845776"/>
            <a:ext cx="3877985" cy="1200329"/>
          </a:xfrm>
          <a:prstGeom prst="rect">
            <a:avLst/>
          </a:prstGeom>
          <a:noFill/>
        </p:spPr>
        <p:txBody>
          <a:bodyPr wrap="none" rtlCol="0">
            <a:spAutoFit/>
          </a:bodyPr>
          <a:lstStyle/>
          <a:p>
            <a:pPr algn="ctr"/>
            <a:r>
              <a:rPr kumimoji="1" lang="en-US" altLang="ja-JP" dirty="0"/>
              <a:t>3D</a:t>
            </a:r>
            <a:r>
              <a:rPr kumimoji="1" lang="ja-JP" altLang="en-US" dirty="0"/>
              <a:t>アクションです。</a:t>
            </a:r>
            <a:endParaRPr kumimoji="1" lang="en-US" altLang="ja-JP" dirty="0"/>
          </a:p>
          <a:p>
            <a:pPr algn="ctr"/>
            <a:r>
              <a:rPr kumimoji="1" lang="ja-JP" altLang="en-US" dirty="0"/>
              <a:t>各足場ごとで違う</a:t>
            </a:r>
            <a:endParaRPr kumimoji="1" lang="en-US" altLang="ja-JP" dirty="0"/>
          </a:p>
          <a:p>
            <a:pPr algn="ctr"/>
            <a:r>
              <a:rPr kumimoji="1" lang="ja-JP" altLang="en-US" dirty="0"/>
              <a:t>重力の方向に</a:t>
            </a:r>
            <a:r>
              <a:rPr lang="ja-JP" altLang="en-US" dirty="0"/>
              <a:t>合わせて</a:t>
            </a:r>
            <a:endParaRPr lang="en-US" altLang="ja-JP" dirty="0"/>
          </a:p>
          <a:p>
            <a:pPr algn="ctr"/>
            <a:r>
              <a:rPr lang="ja-JP" altLang="en-US" dirty="0"/>
              <a:t>カメラやキャラクターが</a:t>
            </a:r>
            <a:r>
              <a:rPr kumimoji="1" lang="ja-JP" altLang="en-US" dirty="0"/>
              <a:t>動きます。</a:t>
            </a:r>
            <a:endParaRPr kumimoji="1" lang="en-US" altLang="ja-JP" dirty="0"/>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
        <p:nvSpPr>
          <p:cNvPr id="26" name="正方形/長方形 25">
            <a:extLst>
              <a:ext uri="{FF2B5EF4-FFF2-40B4-BE49-F238E27FC236}">
                <a16:creationId xmlns:a16="http://schemas.microsoft.com/office/drawing/2014/main" id="{D9F31BEB-0D34-43D9-A152-EFBECBD4B550}"/>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386B360-DCF6-46D0-A81A-1AFAA09BD6CB}"/>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19936FDA-3C52-445E-BD64-093F4745AEA5}"/>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C034EE4-3B97-4B41-AEFD-833296CF5840}"/>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E6C50861-FB0B-4CD2-833C-70BC2E8AC8A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B618DF39-CCC7-4410-83E7-C90107D506E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0" name="正方形/長方形 19">
            <a:extLst>
              <a:ext uri="{FF2B5EF4-FFF2-40B4-BE49-F238E27FC236}">
                <a16:creationId xmlns:a16="http://schemas.microsoft.com/office/drawing/2014/main" id="{8C2C1E12-C6CC-46AE-A9FC-DD970A335BA7}"/>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47926AF-CE37-4D92-AE10-2284837A88C0}"/>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27252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FE2DDF6A-DD0B-4C24-A82E-8B8E4BF9034E}"/>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4"/>
            <a:ext cx="4506623" cy="20260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1754326"/>
          </a:xfrm>
          <a:prstGeom prst="rect">
            <a:avLst/>
          </a:prstGeom>
          <a:noFill/>
        </p:spPr>
        <p:txBody>
          <a:bodyPr wrap="square" rtlCol="0">
            <a:spAutoFit/>
          </a:bodyPr>
          <a:lstStyle/>
          <a:p>
            <a:pPr algn="ctr"/>
            <a:r>
              <a:rPr kumimoji="1" lang="ja-JP" altLang="en-US" dirty="0"/>
              <a:t>全て</a:t>
            </a:r>
            <a:r>
              <a:rPr kumimoji="1" lang="en-US" altLang="ja-JP" dirty="0"/>
              <a:t>2D</a:t>
            </a:r>
            <a:r>
              <a:rPr kumimoji="1" lang="ja-JP" altLang="en-US" dirty="0"/>
              <a:t>でレンダリングしています。</a:t>
            </a:r>
            <a:endParaRPr kumimoji="1" lang="en-US" altLang="ja-JP" dirty="0"/>
          </a:p>
          <a:p>
            <a:pPr algn="ctr"/>
            <a:endParaRPr lang="en-US" altLang="ja-JP" dirty="0"/>
          </a:p>
          <a:p>
            <a:pPr algn="ctr"/>
            <a:r>
              <a:rPr kumimoji="1" lang="ja-JP" altLang="en-US" dirty="0"/>
              <a:t>視点からの視線ベクトルで</a:t>
            </a:r>
            <a:endParaRPr kumimoji="1" lang="en-US" altLang="ja-JP" dirty="0"/>
          </a:p>
          <a:p>
            <a:pPr algn="ctr"/>
            <a:r>
              <a:rPr kumimoji="1" lang="ja-JP" altLang="en-US" dirty="0"/>
              <a:t>球の反射</a:t>
            </a:r>
            <a:r>
              <a:rPr lang="ja-JP" altLang="en-US" dirty="0"/>
              <a:t>や丸みを表現したり</a:t>
            </a:r>
            <a:endParaRPr lang="en-US" altLang="ja-JP" dirty="0"/>
          </a:p>
          <a:p>
            <a:pPr algn="ctr"/>
            <a:r>
              <a:rPr kumimoji="1" lang="ja-JP" altLang="en-US" dirty="0"/>
              <a:t>光点からの光ベクトルで</a:t>
            </a:r>
            <a:endParaRPr kumimoji="1" lang="en-US" altLang="ja-JP" dirty="0"/>
          </a:p>
          <a:p>
            <a:pPr algn="ctr"/>
            <a:r>
              <a:rPr lang="ja-JP" altLang="en-US" dirty="0"/>
              <a:t>地面に影を描画したりしています。</a:t>
            </a:r>
            <a:endParaRPr kumimoji="1" lang="en-US" altLang="ja-JP" dirty="0"/>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
        <p:nvSpPr>
          <p:cNvPr id="26" name="正方形/長方形 25">
            <a:extLst>
              <a:ext uri="{FF2B5EF4-FFF2-40B4-BE49-F238E27FC236}">
                <a16:creationId xmlns:a16="http://schemas.microsoft.com/office/drawing/2014/main" id="{BBA9C05B-4CBC-4089-A0E5-4BB85D64591A}"/>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202A58E-8978-4970-BF2E-5E1AD32E4FB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2"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754326"/>
          </a:xfrm>
          <a:prstGeom prst="rect">
            <a:avLst/>
          </a:prstGeom>
          <a:noFill/>
        </p:spPr>
        <p:txBody>
          <a:bodyPr wrap="square" rtlCol="0">
            <a:spAutoFit/>
          </a:bodyPr>
          <a:lstStyle/>
          <a:p>
            <a:pPr algn="ctr"/>
            <a:r>
              <a:rPr kumimoji="1" lang="en-US" altLang="ja-JP" dirty="0"/>
              <a:t>3</a:t>
            </a:r>
            <a:r>
              <a:rPr kumimoji="1" lang="ja-JP" altLang="en-US" dirty="0"/>
              <a:t>年次に</a:t>
            </a:r>
            <a:r>
              <a:rPr kumimoji="1" lang="ja-JP" altLang="en-US" dirty="0" err="1"/>
              <a:t>ぷち</a:t>
            </a:r>
            <a:r>
              <a:rPr kumimoji="1" lang="ja-JP" altLang="en-US" dirty="0"/>
              <a:t>コンに出す予定で制作した</a:t>
            </a:r>
            <a:endParaRPr kumimoji="1" lang="en-US" altLang="ja-JP" dirty="0"/>
          </a:p>
          <a:p>
            <a:pPr algn="ctr"/>
            <a:r>
              <a:rPr lang="en-US" altLang="ja-JP" dirty="0"/>
              <a:t>3DTPS</a:t>
            </a:r>
            <a:r>
              <a:rPr lang="ja-JP" altLang="en-US" dirty="0"/>
              <a:t>ゲームです。</a:t>
            </a:r>
            <a:endParaRPr lang="en-US" altLang="ja-JP" dirty="0"/>
          </a:p>
          <a:p>
            <a:pPr algn="ctr"/>
            <a:r>
              <a:rPr kumimoji="1" lang="ja-JP" altLang="en-US" dirty="0"/>
              <a:t>フィールドに、同じ順路で周回する敵や、自由に動き回る敵を配置したり。</a:t>
            </a:r>
            <a:endParaRPr kumimoji="1" lang="en-US" altLang="ja-JP" dirty="0"/>
          </a:p>
          <a:p>
            <a:pPr algn="ctr"/>
            <a:r>
              <a:rPr lang="ja-JP" altLang="en-US" dirty="0"/>
              <a:t>プレイヤーのボーンに武器をアタッチしたり、色々なことに挑戦しています。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a:ln>
            <a:solidFill>
              <a:srgbClr val="FF0000"/>
            </a:solidFill>
          </a:ln>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F245189-C0D8-4A84-90A1-AAC73D46FD43}"/>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12982" y="3763194"/>
            <a:ext cx="3728886" cy="1754326"/>
          </a:xfrm>
          <a:prstGeom prst="rect">
            <a:avLst/>
          </a:prstGeom>
          <a:noFill/>
        </p:spPr>
        <p:txBody>
          <a:bodyPr wrap="square" rtlCol="0">
            <a:spAutoFit/>
          </a:bodyPr>
          <a:lstStyle/>
          <a:p>
            <a:pPr algn="ctr"/>
            <a:r>
              <a:rPr lang="en-US" altLang="ja-JP" dirty="0" err="1"/>
              <a:t>Shootemup</a:t>
            </a:r>
            <a:r>
              <a:rPr lang="ja-JP" altLang="en-US" dirty="0"/>
              <a:t>です。</a:t>
            </a:r>
            <a:endParaRPr lang="en-US" altLang="ja-JP" dirty="0"/>
          </a:p>
          <a:p>
            <a:pPr algn="ctr"/>
            <a:r>
              <a:rPr kumimoji="1" lang="ja-JP" altLang="en-US" dirty="0"/>
              <a:t>敵の弾の挙動を</a:t>
            </a:r>
            <a:r>
              <a:rPr lang="ja-JP" altLang="en-US" dirty="0"/>
              <a:t>数種</a:t>
            </a:r>
            <a:r>
              <a:rPr kumimoji="1" lang="ja-JP" altLang="en-US" dirty="0"/>
              <a:t>用意し</a:t>
            </a:r>
            <a:endParaRPr kumimoji="1" lang="en-US" altLang="ja-JP" dirty="0"/>
          </a:p>
          <a:p>
            <a:pPr algn="ctr"/>
            <a:r>
              <a:rPr lang="ja-JP" altLang="en-US" dirty="0"/>
              <a:t>切り替えて制御しています。</a:t>
            </a:r>
            <a:endParaRPr lang="en-US" altLang="ja-JP" dirty="0"/>
          </a:p>
          <a:p>
            <a:pPr algn="ctr"/>
            <a:endParaRPr lang="en-US" altLang="ja-JP" dirty="0"/>
          </a:p>
          <a:p>
            <a:pPr algn="ctr"/>
            <a:r>
              <a:rPr kumimoji="1" lang="ja-JP" altLang="en-US" dirty="0"/>
              <a:t>弾は三角関数</a:t>
            </a:r>
            <a:r>
              <a:rPr kumimoji="1" lang="en-US" altLang="ja-JP" dirty="0"/>
              <a:t>(atan2)</a:t>
            </a:r>
            <a:r>
              <a:rPr kumimoji="1" lang="ja-JP" altLang="en-US" dirty="0"/>
              <a:t>で計算して</a:t>
            </a:r>
            <a:endParaRPr kumimoji="1" lang="en-US" altLang="ja-JP" dirty="0"/>
          </a:p>
          <a:p>
            <a:pPr algn="ctr"/>
            <a:r>
              <a:rPr lang="ja-JP" altLang="en-US" dirty="0"/>
              <a:t>ばら撒いて</a:t>
            </a:r>
            <a:r>
              <a:rPr kumimoji="1" lang="ja-JP" altLang="en-US" dirty="0"/>
              <a:t>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25566" y="3773191"/>
            <a:ext cx="3877985" cy="1754326"/>
          </a:xfrm>
          <a:prstGeom prst="rect">
            <a:avLst/>
          </a:prstGeom>
          <a:noFill/>
        </p:spPr>
        <p:txBody>
          <a:bodyPr wrap="none" rtlCol="0">
            <a:spAutoFit/>
          </a:bodyPr>
          <a:lstStyle/>
          <a:p>
            <a:pPr algn="ctr"/>
            <a:r>
              <a:rPr lang="en-US" altLang="ja-JP" dirty="0" err="1"/>
              <a:t>CarryLog</a:t>
            </a:r>
            <a:r>
              <a:rPr lang="ja-JP" altLang="en-US" dirty="0"/>
              <a:t>です。</a:t>
            </a:r>
            <a:endParaRPr lang="en-US" altLang="ja-JP" dirty="0"/>
          </a:p>
          <a:p>
            <a:pPr algn="ctr"/>
            <a:r>
              <a:rPr kumimoji="1" lang="ja-JP" altLang="en-US" dirty="0"/>
              <a:t>落ちてくる岩を</a:t>
            </a:r>
            <a:r>
              <a:rPr lang="ja-JP" altLang="en-US" dirty="0"/>
              <a:t>避けながら</a:t>
            </a:r>
            <a:endParaRPr lang="en-US" altLang="ja-JP" dirty="0"/>
          </a:p>
          <a:p>
            <a:pPr algn="ctr"/>
            <a:r>
              <a:rPr lang="ja-JP" altLang="en-US" dirty="0"/>
              <a:t>丸太を滝の上まで運ぶ</a:t>
            </a:r>
            <a:r>
              <a:rPr kumimoji="1" lang="ja-JP" altLang="en-US" dirty="0"/>
              <a:t>ゲームです。</a:t>
            </a:r>
            <a:endParaRPr kumimoji="1" lang="en-US" altLang="ja-JP" dirty="0"/>
          </a:p>
          <a:p>
            <a:pPr algn="ctr"/>
            <a:endParaRPr kumimoji="1" lang="en-US" altLang="ja-JP" dirty="0"/>
          </a:p>
          <a:p>
            <a:pPr algn="ctr"/>
            <a:r>
              <a:rPr lang="ja-JP" altLang="en-US" dirty="0"/>
              <a:t>丸太の回転と岩の当たり判定が</a:t>
            </a:r>
            <a:endParaRPr lang="en-US" altLang="ja-JP" dirty="0"/>
          </a:p>
          <a:p>
            <a:pPr algn="ctr"/>
            <a:r>
              <a:rPr kumimoji="1" lang="ja-JP" altLang="en-US" dirty="0"/>
              <a:t>難しかったです。</a:t>
            </a:r>
            <a:endParaRPr kumimoji="1" lang="en-US" altLang="ja-JP" dirty="0"/>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p:spPr>
      </p:pic>
      <p:sp>
        <p:nvSpPr>
          <p:cNvPr id="26" name="正方形/長方形 25">
            <a:extLst>
              <a:ext uri="{FF2B5EF4-FFF2-40B4-BE49-F238E27FC236}">
                <a16:creationId xmlns:a16="http://schemas.microsoft.com/office/drawing/2014/main" id="{E52C770F-776E-40F5-81C8-9E0F4683986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C17BD6D-A206-42CE-B706-3128A3136D54}"/>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05F09217-B63B-40DE-B1A8-84FB157C402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2C1407C2-A2B4-460E-8960-0B29A1AC9C47}"/>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C130B061-8398-4C43-9F29-941961D1199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6766F31B-7AE3-4D78-86AD-4DADF56532D0}"/>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EE87F419-FFE8-4896-A3AC-622D7F1E21CC}"/>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84295B7-5DF8-433A-80A6-C1CA8F45A77A}"/>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07752"/>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04ABED35-4961-409F-B5FE-128CC37DABF3}"/>
              </a:ext>
            </a:extLst>
          </p:cNvPr>
          <p:cNvCxnSpPr/>
          <p:nvPr/>
        </p:nvCxnSpPr>
        <p:spPr>
          <a:xfrm>
            <a:off x="2114550" y="3867150"/>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166224" y="2748561"/>
            <a:ext cx="5377106" cy="1834425"/>
          </a:xfrm>
        </p:spPr>
        <p:txBody>
          <a:bodyPr>
            <a:noAutofit/>
          </a:bodyPr>
          <a:lstStyle/>
          <a:p>
            <a:pPr marL="0" indent="0">
              <a:lnSpc>
                <a:spcPct val="100000"/>
              </a:lnSpc>
              <a:buNone/>
            </a:pPr>
            <a:r>
              <a:rPr kumimoji="1" lang="ja-JP" altLang="en-US" sz="1600" dirty="0"/>
              <a:t>照準マーカーを動かしたとき体をひねりたかったので</a:t>
            </a:r>
            <a:endParaRPr kumimoji="1" lang="en-US" altLang="ja-JP" sz="1600" dirty="0"/>
          </a:p>
          <a:p>
            <a:pPr marL="0" indent="0">
              <a:lnSpc>
                <a:spcPct val="100000"/>
              </a:lnSpc>
              <a:buNone/>
            </a:pPr>
            <a:r>
              <a:rPr kumimoji="1" lang="ja-JP" altLang="en-US" sz="1600" dirty="0"/>
              <a:t>マーカーを動かすとキャラクター</a:t>
            </a:r>
            <a:r>
              <a:rPr lang="ja-JP" altLang="en-US" sz="1600" dirty="0"/>
              <a:t>の上半身が</a:t>
            </a:r>
            <a:endParaRPr lang="en-US" altLang="ja-JP" sz="1600" dirty="0"/>
          </a:p>
          <a:p>
            <a:pPr marL="0" indent="0">
              <a:lnSpc>
                <a:spcPct val="100000"/>
              </a:lnSpc>
              <a:buNone/>
            </a:pPr>
            <a:r>
              <a:rPr kumimoji="1" lang="ja-JP" altLang="en-US" sz="1600" dirty="0"/>
              <a:t>連動して動くようにアニメーションをブレンドしました。</a:t>
            </a:r>
            <a:endParaRPr kumimoji="1" lang="en-US" altLang="ja-JP" sz="1600" dirty="0"/>
          </a:p>
          <a:p>
            <a:pPr marL="0" indent="0">
              <a:lnSpc>
                <a:spcPct val="100000"/>
              </a:lnSpc>
              <a:buNone/>
            </a:pPr>
            <a:r>
              <a:rPr lang="ja-JP" altLang="en-US" sz="1600" dirty="0"/>
              <a:t>移動もアニメーションのブレンドを行っており</a:t>
            </a:r>
            <a:endParaRPr lang="en-US" altLang="ja-JP" sz="1600" dirty="0"/>
          </a:p>
          <a:p>
            <a:pPr marL="0" indent="0">
              <a:lnSpc>
                <a:spcPct val="100000"/>
              </a:lnSpc>
              <a:buNone/>
            </a:pPr>
            <a:r>
              <a:rPr lang="ja-JP" altLang="en-US" sz="1600" dirty="0"/>
              <a:t>より滑らかに状態が遷移するように組んでいます。</a:t>
            </a:r>
            <a:endParaRPr kumimoji="1" lang="ja-JP" altLang="en-US"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166224" y="2600325"/>
            <a:ext cx="5444334" cy="22890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394" y="1857375"/>
            <a:ext cx="5620996" cy="2693145"/>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テキスト ボックス 7">
            <a:extLst>
              <a:ext uri="{FF2B5EF4-FFF2-40B4-BE49-F238E27FC236}">
                <a16:creationId xmlns:a16="http://schemas.microsoft.com/office/drawing/2014/main" id="{86F67006-F6DE-4F10-9672-CD263601F0CC}"/>
              </a:ext>
            </a:extLst>
          </p:cNvPr>
          <p:cNvSpPr txBox="1"/>
          <p:nvPr/>
        </p:nvSpPr>
        <p:spPr>
          <a:xfrm>
            <a:off x="6848234" y="4997111"/>
            <a:ext cx="4801314" cy="369332"/>
          </a:xfrm>
          <a:prstGeom prst="rect">
            <a:avLst/>
          </a:prstGeom>
          <a:noFill/>
        </p:spPr>
        <p:txBody>
          <a:bodyPr wrap="none" rtlCol="0">
            <a:spAutoFit/>
          </a:bodyPr>
          <a:lstStyle/>
          <a:p>
            <a:pPr algn="ctr"/>
            <a:r>
              <a:rPr kumimoji="1" lang="ja-JP" altLang="en-US" dirty="0"/>
              <a:t>画像はアニメーションのブレンド処理です。</a:t>
            </a:r>
          </a:p>
        </p:txBody>
      </p:sp>
      <p:sp>
        <p:nvSpPr>
          <p:cNvPr id="9" name="正方形/長方形 8">
            <a:extLst>
              <a:ext uri="{FF2B5EF4-FFF2-40B4-BE49-F238E27FC236}">
                <a16:creationId xmlns:a16="http://schemas.microsoft.com/office/drawing/2014/main" id="{0FAD197B-3BEF-4200-B09F-2A0078C4785E}"/>
              </a:ext>
            </a:extLst>
          </p:cNvPr>
          <p:cNvSpPr/>
          <p:nvPr/>
        </p:nvSpPr>
        <p:spPr>
          <a:xfrm>
            <a:off x="6643917" y="4889382"/>
            <a:ext cx="5209949" cy="5847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892C8538-D0BB-4F16-B3A2-FD0BF0B845E0}"/>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B03388CD-3A6C-428E-B0D4-C48E19952308}"/>
              </a:ext>
            </a:extLst>
          </p:cNvPr>
          <p:cNvSpPr/>
          <p:nvPr/>
        </p:nvSpPr>
        <p:spPr>
          <a:xfrm>
            <a:off x="8181975" y="2119313"/>
            <a:ext cx="2143125" cy="189071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lnSpcReduction="10000"/>
          </a:bodyPr>
          <a:lstStyle/>
          <a:p>
            <a:pPr marL="0" indent="0">
              <a:buNone/>
            </a:pPr>
            <a:r>
              <a:rPr lang="ja-JP" altLang="en-US" sz="1600" dirty="0"/>
              <a:t>敵は順路型と自由型の</a:t>
            </a:r>
            <a:r>
              <a:rPr lang="en-US" altLang="ja-JP" sz="1600" dirty="0"/>
              <a:t>2</a:t>
            </a:r>
            <a:r>
              <a:rPr lang="ja-JP" altLang="en-US" sz="1600" dirty="0"/>
              <a:t>種類を作成しています。</a:t>
            </a:r>
            <a:endParaRPr lang="en-US" altLang="ja-JP" sz="1600" dirty="0"/>
          </a:p>
          <a:p>
            <a:pPr marL="0" indent="0">
              <a:buNone/>
            </a:pP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endParaRPr lang="en-US" altLang="ja-JP" sz="1600" dirty="0"/>
          </a:p>
          <a:p>
            <a:pPr marL="0" indent="0">
              <a:buNone/>
            </a:pPr>
            <a:r>
              <a:rPr lang="ja-JP" altLang="en-US" sz="1600" dirty="0"/>
              <a:t>自由形は、自分の周囲の決められた範囲内に</a:t>
            </a:r>
            <a:endParaRPr lang="en-US" altLang="ja-JP" sz="1600" dirty="0"/>
          </a:p>
          <a:p>
            <a:pPr marL="0" indent="0">
              <a:buNone/>
            </a:pPr>
            <a:r>
              <a:rPr lang="ja-JP" altLang="en-US" sz="1600" dirty="0"/>
              <a:t>目標を設定し、その目標に移動するものです。</a:t>
            </a:r>
            <a:endParaRPr lang="en-US" altLang="ja-JP" sz="1600" dirty="0"/>
          </a:p>
          <a:p>
            <a:pPr marL="0" indent="0">
              <a:buNone/>
            </a:pP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a:t>
            </a:r>
            <a:endParaRPr lang="en-US" altLang="ja-JP" sz="1600" dirty="0"/>
          </a:p>
          <a:p>
            <a:pPr marL="0" indent="0">
              <a:buNone/>
            </a:pPr>
            <a:r>
              <a:rPr lang="ja-JP" altLang="en-US" sz="1600" dirty="0"/>
              <a:t>設定しています。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928" y="3353312"/>
            <a:ext cx="3044484" cy="2563598"/>
          </a:xfrm>
          <a:prstGeom prst="rect">
            <a:avLst/>
          </a:prstGeom>
          <a:ln>
            <a:solidFill>
              <a:srgbClr val="FF0000"/>
            </a:solidFill>
          </a:ln>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a:ln>
            <a:solidFill>
              <a:srgbClr val="FF0000"/>
            </a:solidFill>
          </a:ln>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巡回する敵の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990139"/>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444CF1C6-6CEE-4622-9164-DF9716F4E0D5}"/>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a:t>
            </a:r>
            <a:endParaRPr lang="en-US" altLang="ja-JP" sz="1600" dirty="0"/>
          </a:p>
          <a:p>
            <a:pPr marL="0" indent="0">
              <a:buNone/>
            </a:pPr>
            <a:r>
              <a:rPr lang="ja-JP" altLang="en-US" sz="1600" dirty="0"/>
              <a:t>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D96C0AB-E382-475A-B5A3-C2CC49890CF9}"/>
              </a:ext>
            </a:extLst>
          </p:cNvPr>
          <p:cNvGrpSpPr/>
          <p:nvPr/>
        </p:nvGrpSpPr>
        <p:grpSpPr>
          <a:xfrm>
            <a:off x="6453985" y="769298"/>
            <a:ext cx="4367042" cy="2367290"/>
            <a:chOff x="6675036" y="798828"/>
            <a:chExt cx="4913202" cy="2658291"/>
          </a:xfrm>
        </p:grpSpPr>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grpSp>
      <p:grpSp>
        <p:nvGrpSpPr>
          <p:cNvPr id="24" name="グループ化 23">
            <a:extLst>
              <a:ext uri="{FF2B5EF4-FFF2-40B4-BE49-F238E27FC236}">
                <a16:creationId xmlns:a16="http://schemas.microsoft.com/office/drawing/2014/main" id="{DE51E114-ECD6-4019-BFF0-B6E44CBC8CAA}"/>
              </a:ext>
            </a:extLst>
          </p:cNvPr>
          <p:cNvGrpSpPr/>
          <p:nvPr/>
        </p:nvGrpSpPr>
        <p:grpSpPr>
          <a:xfrm>
            <a:off x="6453986" y="3903816"/>
            <a:ext cx="5530342" cy="1970387"/>
            <a:chOff x="6136874" y="4123505"/>
            <a:chExt cx="6027249" cy="1935667"/>
          </a:xfrm>
        </p:grpSpPr>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grpSp>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06890" y="2111295"/>
            <a:ext cx="1877437" cy="958065"/>
          </a:xfrm>
          <a:prstGeom prst="rect">
            <a:avLst/>
          </a:prstGeom>
          <a:ln w="28575">
            <a:solidFill>
              <a:schemeClr val="accent1"/>
            </a:solidFill>
          </a:ln>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8" name="直線コネクタ 17">
            <a:extLst>
              <a:ext uri="{FF2B5EF4-FFF2-40B4-BE49-F238E27FC236}">
                <a16:creationId xmlns:a16="http://schemas.microsoft.com/office/drawing/2014/main" id="{4D80CE76-F5E9-4EE6-805A-88FA1A78F4BE}"/>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3B92CC79-920B-435C-B1BA-D8AAB447E7A9}"/>
              </a:ext>
            </a:extLst>
          </p:cNvPr>
          <p:cNvCxnSpPr>
            <a:cxnSpLocks/>
            <a:stCxn id="11" idx="3"/>
            <a:endCxn id="17" idx="1"/>
          </p:cNvCxnSpPr>
          <p:nvPr/>
        </p:nvCxnSpPr>
        <p:spPr>
          <a:xfrm flipH="1">
            <a:off x="6453986" y="2308878"/>
            <a:ext cx="3243299" cy="2878255"/>
          </a:xfrm>
          <a:prstGeom prst="bentConnector5">
            <a:avLst>
              <a:gd name="adj1" fmla="val -7048"/>
              <a:gd name="adj2" fmla="val 42515"/>
              <a:gd name="adj3" fmla="val 1070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7372177-253D-4CE2-B1BB-06146B8F57DE}"/>
              </a:ext>
            </a:extLst>
          </p:cNvPr>
          <p:cNvSpPr txBox="1"/>
          <p:nvPr/>
        </p:nvSpPr>
        <p:spPr>
          <a:xfrm>
            <a:off x="10106890" y="3172196"/>
            <a:ext cx="1877437" cy="276999"/>
          </a:xfrm>
          <a:prstGeom prst="rect">
            <a:avLst/>
          </a:prstGeom>
          <a:noFill/>
          <a:ln>
            <a:solidFill>
              <a:schemeClr val="accent1"/>
            </a:solidFill>
          </a:ln>
        </p:spPr>
        <p:txBody>
          <a:bodyPr wrap="none" rtlCol="0">
            <a:spAutoFit/>
          </a:bodyPr>
          <a:lstStyle/>
          <a:p>
            <a:r>
              <a:rPr kumimoji="1" lang="ja-JP" altLang="en-US" sz="1200" dirty="0"/>
              <a:t>実際に段差に乗った様子</a:t>
            </a:r>
          </a:p>
        </p:txBody>
      </p:sp>
      <p:sp>
        <p:nvSpPr>
          <p:cNvPr id="12" name="テキスト ボックス 11">
            <a:extLst>
              <a:ext uri="{FF2B5EF4-FFF2-40B4-BE49-F238E27FC236}">
                <a16:creationId xmlns:a16="http://schemas.microsoft.com/office/drawing/2014/main" id="{FA631305-8089-41C5-B732-780E660DA89D}"/>
              </a:ext>
            </a:extLst>
          </p:cNvPr>
          <p:cNvSpPr txBox="1"/>
          <p:nvPr/>
        </p:nvSpPr>
        <p:spPr>
          <a:xfrm>
            <a:off x="6676645" y="1134556"/>
            <a:ext cx="800219" cy="276999"/>
          </a:xfrm>
          <a:prstGeom prst="rect">
            <a:avLst/>
          </a:prstGeom>
          <a:noFill/>
          <a:ln>
            <a:solidFill>
              <a:schemeClr val="accent1"/>
            </a:solidFill>
          </a:ln>
        </p:spPr>
        <p:txBody>
          <a:bodyPr wrap="none" rtlCol="0">
            <a:spAutoFit/>
          </a:bodyPr>
          <a:lstStyle/>
          <a:p>
            <a:r>
              <a:rPr kumimoji="1" lang="ja-JP" altLang="en-US" sz="1200" dirty="0"/>
              <a:t>位置計算</a:t>
            </a:r>
          </a:p>
        </p:txBody>
      </p:sp>
      <p:sp>
        <p:nvSpPr>
          <p:cNvPr id="22" name="テキスト ボックス 21">
            <a:extLst>
              <a:ext uri="{FF2B5EF4-FFF2-40B4-BE49-F238E27FC236}">
                <a16:creationId xmlns:a16="http://schemas.microsoft.com/office/drawing/2014/main" id="{9E43669B-2BCB-4403-B81E-B66A10971B9E}"/>
              </a:ext>
            </a:extLst>
          </p:cNvPr>
          <p:cNvSpPr txBox="1"/>
          <p:nvPr/>
        </p:nvSpPr>
        <p:spPr>
          <a:xfrm>
            <a:off x="10260997" y="4033203"/>
            <a:ext cx="800219" cy="276999"/>
          </a:xfrm>
          <a:prstGeom prst="rect">
            <a:avLst/>
          </a:prstGeom>
          <a:noFill/>
          <a:ln>
            <a:solidFill>
              <a:schemeClr val="accent1"/>
            </a:solidFill>
          </a:ln>
        </p:spPr>
        <p:txBody>
          <a:bodyPr wrap="none" rtlCol="0">
            <a:spAutoFit/>
          </a:bodyPr>
          <a:lstStyle/>
          <a:p>
            <a:r>
              <a:rPr kumimoji="1" lang="ja-JP" altLang="en-US" sz="1200" dirty="0"/>
              <a:t>位置</a:t>
            </a:r>
            <a:r>
              <a:rPr lang="ja-JP" altLang="en-US" sz="1200" dirty="0"/>
              <a:t>調節</a:t>
            </a:r>
            <a:endParaRPr kumimoji="1" lang="ja-JP" altLang="en-US" sz="1200" dirty="0"/>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50372"/>
            <a:ext cx="4171950" cy="1325563"/>
          </a:xfrm>
        </p:spPr>
        <p:txBody>
          <a:bodyPr/>
          <a:lstStyle/>
          <a:p>
            <a:pPr algn="ctr"/>
            <a:r>
              <a:rPr kumimoji="1" lang="en-US" altLang="ja-JP" b="1" dirty="0">
                <a:solidFill>
                  <a:schemeClr val="bg1"/>
                </a:solidFill>
                <a:effectLst>
                  <a:outerShdw blurRad="38100" dist="38100" dir="2700000" algn="tl">
                    <a:srgbClr val="000000">
                      <a:alpha val="43137"/>
                    </a:srgbClr>
                  </a:outerShdw>
                </a:effectLst>
              </a:rPr>
              <a:t>AGE</a:t>
            </a:r>
            <a:r>
              <a:rPr kumimoji="1" lang="ja-JP" altLang="en-US" b="1" dirty="0">
                <a:solidFill>
                  <a:schemeClr val="bg1"/>
                </a:solidFill>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1256846" y="5325877"/>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649965" y="2552219"/>
            <a:ext cx="4290788" cy="2031325"/>
          </a:xfrm>
          <a:prstGeom prst="rect">
            <a:avLst/>
          </a:prstGeom>
          <a:noFill/>
        </p:spPr>
        <p:txBody>
          <a:bodyPr wrap="square" rtlCol="0">
            <a:spAutoFit/>
          </a:bodyPr>
          <a:lstStyle/>
          <a:p>
            <a:pPr algn="ctr"/>
            <a:r>
              <a:rPr kumimoji="1" lang="en-US" altLang="ja-JP" dirty="0"/>
              <a:t>3</a:t>
            </a:r>
            <a:r>
              <a:rPr kumimoji="1" lang="ja-JP" altLang="en-US" dirty="0"/>
              <a:t>年次に学内コンテスト用に制作した</a:t>
            </a:r>
            <a:endParaRPr kumimoji="1" lang="en-US" altLang="ja-JP" dirty="0"/>
          </a:p>
          <a:p>
            <a:pPr algn="ctr"/>
            <a:r>
              <a:rPr lang="en-US" altLang="ja-JP" dirty="0"/>
              <a:t>3DFPS</a:t>
            </a:r>
            <a:r>
              <a:rPr lang="ja-JP" altLang="en-US" dirty="0"/>
              <a:t>ゲームです。</a:t>
            </a:r>
            <a:endParaRPr lang="en-US" altLang="ja-JP" dirty="0"/>
          </a:p>
          <a:p>
            <a:pPr algn="ctr"/>
            <a:endParaRPr lang="en-US" altLang="ja-JP" dirty="0"/>
          </a:p>
          <a:p>
            <a:pPr algn="ctr"/>
            <a:r>
              <a:rPr lang="ja-JP" altLang="en-US" dirty="0"/>
              <a:t>自分の担当個所は</a:t>
            </a:r>
            <a:endParaRPr lang="en-US" altLang="ja-JP" dirty="0"/>
          </a:p>
          <a:p>
            <a:pPr algn="ctr"/>
            <a:r>
              <a:rPr lang="ja-JP" altLang="en-US" dirty="0"/>
              <a:t>プレイヤー周りで</a:t>
            </a:r>
            <a:endParaRPr lang="en-US" altLang="ja-JP" dirty="0"/>
          </a:p>
          <a:p>
            <a:pPr algn="ctr"/>
            <a:r>
              <a:rPr lang="ja-JP" altLang="en-US" dirty="0"/>
              <a:t>飛行処理</a:t>
            </a:r>
            <a:endParaRPr lang="en-US" altLang="ja-JP" dirty="0"/>
          </a:p>
          <a:p>
            <a:pPr algn="ctr"/>
            <a:r>
              <a:rPr lang="ja-JP" altLang="en-US" dirty="0"/>
              <a:t>を担当しています。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2470944" y="5609364"/>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1"/>
            <a:ext cx="4171950" cy="22581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499150" y="4803399"/>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ja-JP" altLang="en-US" sz="1200" dirty="0">
                <a:latin typeface="HGPｺﾞｼｯｸE" panose="020B0900000000000000" pitchFamily="50" charset="-128"/>
                <a:ea typeface="HGPｺﾞｼｯｸE" panose="020B0900000000000000" pitchFamily="50" charset="-128"/>
              </a:rPr>
              <a:t>３</a:t>
            </a:r>
            <a:r>
              <a:rPr lang="ja-JP" altLang="en-US" sz="1200" spc="-300" dirty="0">
                <a:latin typeface="HGPｺﾞｼｯｸE" panose="020B0900000000000000" pitchFamily="50" charset="-128"/>
                <a:ea typeface="HGPｺﾞｼｯｸE" panose="020B0900000000000000" pitchFamily="50" charset="-128"/>
              </a:rPr>
              <a:t>ヶ月   </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2021/5</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8</a:t>
            </a:r>
            <a:r>
              <a:rPr lang="ja-JP" altLang="en-US" sz="800" dirty="0">
                <a:latin typeface="HGPｺﾞｼｯｸE" panose="020B0900000000000000" pitchFamily="50" charset="-128"/>
                <a:ea typeface="HGPｺﾞｼｯｸE" panose="020B0900000000000000" pitchFamily="50" charset="-128"/>
              </a:rPr>
              <a:t>月）</a:t>
            </a:r>
            <a:endParaRPr lang="en-US" altLang="ja-JP" sz="8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制作期間</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a:ln>
            <a:solidFill>
              <a:srgbClr val="FF0000"/>
            </a:solidFill>
          </a:ln>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28364"/>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solidFill>
                  <a:schemeClr val="bg1"/>
                </a:solidFill>
              </a:rPr>
              <a:t>エイジメロン</a:t>
            </a:r>
            <a:endParaRPr kumimoji="1" lang="ja-JP" altLang="en-US" dirty="0">
              <a:solidFill>
                <a:schemeClr val="bg1"/>
              </a:solidFill>
            </a:endParaRPr>
          </a:p>
        </p:txBody>
      </p:sp>
      <p:cxnSp>
        <p:nvCxnSpPr>
          <p:cNvPr id="23" name="直線コネクタ 22">
            <a:extLst>
              <a:ext uri="{FF2B5EF4-FFF2-40B4-BE49-F238E27FC236}">
                <a16:creationId xmlns:a16="http://schemas.microsoft.com/office/drawing/2014/main" id="{F2A75484-5E93-482A-B32C-C0E6E170653A}"/>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B3F27B-499C-4FAD-BC2E-B6F940C11EA5}"/>
              </a:ext>
            </a:extLst>
          </p:cNvPr>
          <p:cNvSpPr/>
          <p:nvPr/>
        </p:nvSpPr>
        <p:spPr>
          <a:xfrm>
            <a:off x="6296025" y="771526"/>
            <a:ext cx="5715000" cy="5391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833" y="1172617"/>
            <a:ext cx="5094259" cy="2317599"/>
          </a:xfrm>
          <a:prstGeom prst="rect">
            <a:avLst/>
          </a:prstGeom>
          <a:ln w="38100">
            <a:solidFill>
              <a:schemeClr val="accent4">
                <a:lumMod val="60000"/>
                <a:lumOff val="40000"/>
              </a:schemeClr>
            </a:solidFill>
          </a:ln>
        </p:spPr>
      </p:pic>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833" y="3812720"/>
            <a:ext cx="5090293" cy="2199836"/>
          </a:xfrm>
          <a:prstGeom prst="rect">
            <a:avLst/>
          </a:prstGeom>
          <a:ln w="38100">
            <a:solidFill>
              <a:srgbClr val="92D050"/>
            </a:solidFill>
          </a:ln>
        </p:spPr>
      </p:pic>
      <p:sp>
        <p:nvSpPr>
          <p:cNvPr id="18" name="正方形/長方形 17">
            <a:extLst>
              <a:ext uri="{FF2B5EF4-FFF2-40B4-BE49-F238E27FC236}">
                <a16:creationId xmlns:a16="http://schemas.microsoft.com/office/drawing/2014/main" id="{1EBDCFBD-1F2A-4845-93D7-900333C4F525}"/>
              </a:ext>
            </a:extLst>
          </p:cNvPr>
          <p:cNvSpPr/>
          <p:nvPr/>
        </p:nvSpPr>
        <p:spPr>
          <a:xfrm>
            <a:off x="257175" y="1461407"/>
            <a:ext cx="5202008" cy="20288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257176" y="1461407"/>
            <a:ext cx="5202008" cy="2031325"/>
          </a:xfrm>
          <a:prstGeom prst="rect">
            <a:avLst/>
          </a:prstGeom>
          <a:noFill/>
          <a:ln>
            <a:solidFill>
              <a:srgbClr val="FF0000"/>
            </a:solidFill>
          </a:ln>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ブランチ時着地状態か落下状態かを判定します。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lang="en-US" altLang="ja-JP" dirty="0"/>
          </a:p>
          <a:p>
            <a:r>
              <a:rPr kumimoji="1" lang="ja-JP" altLang="en-US" dirty="0"/>
              <a:t>また、落下状態でボタンを押さなかった場合</a:t>
            </a:r>
            <a:endParaRPr kumimoji="1" lang="en-US" altLang="ja-JP" dirty="0"/>
          </a:p>
          <a:p>
            <a:r>
              <a:rPr lang="ja-JP" altLang="en-US" dirty="0"/>
              <a:t>着地させる処理もしています。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8"/>
            <a:ext cx="5202008" cy="202880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257175" y="3858022"/>
            <a:ext cx="5173432" cy="2031325"/>
          </a:xfrm>
          <a:prstGeom prst="rect">
            <a:avLst/>
          </a:prstGeom>
          <a:noFill/>
          <a:ln>
            <a:solidFill>
              <a:srgbClr val="FF0000"/>
            </a:solidFill>
          </a:ln>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a:t>
            </a:r>
            <a:endParaRPr lang="en-US" altLang="ja-JP" dirty="0"/>
          </a:p>
          <a:p>
            <a:r>
              <a:rPr lang="ja-JP" altLang="en-US" dirty="0"/>
              <a:t>設定があったのでエネルギーの値を取得して</a:t>
            </a:r>
            <a:endParaRPr lang="en-US" altLang="ja-JP" dirty="0"/>
          </a:p>
          <a:p>
            <a:r>
              <a:rPr lang="ja-JP" altLang="en-US" dirty="0"/>
              <a:t>ジャンプボタンを押している間は常に減算させ</a:t>
            </a:r>
            <a:endParaRPr lang="en-US" altLang="ja-JP" dirty="0"/>
          </a:p>
          <a:p>
            <a:r>
              <a:rPr lang="ja-JP" altLang="en-US" dirty="0"/>
              <a:t>値が</a:t>
            </a:r>
            <a:r>
              <a:rPr lang="en-US" altLang="ja-JP" dirty="0"/>
              <a:t>0</a:t>
            </a:r>
            <a:r>
              <a:rPr lang="ja-JP" altLang="en-US" dirty="0"/>
              <a:t>以下になると飛行をロックします。</a:t>
            </a:r>
            <a:endParaRPr lang="en-US" altLang="ja-JP" dirty="0"/>
          </a:p>
          <a:p>
            <a:r>
              <a:rPr lang="ja-JP" altLang="en-US" dirty="0"/>
              <a:t>着地して一定時間でエネルギーを回復させます。</a:t>
            </a:r>
            <a:endParaRPr lang="en-US" altLang="ja-JP" dirty="0"/>
          </a:p>
          <a:p>
            <a:r>
              <a:rPr lang="ja-JP" altLang="en-US" dirty="0"/>
              <a:t>状態遷移関係は</a:t>
            </a:r>
            <a:r>
              <a:rPr lang="en-US" altLang="ja-JP" dirty="0"/>
              <a:t>Tick</a:t>
            </a:r>
            <a:r>
              <a:rPr lang="ja-JP" altLang="en-US" dirty="0"/>
              <a:t>で実装できました。</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cxnSpLocks/>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22" name="直線コネクタ 21">
            <a:extLst>
              <a:ext uri="{FF2B5EF4-FFF2-40B4-BE49-F238E27FC236}">
                <a16:creationId xmlns:a16="http://schemas.microsoft.com/office/drawing/2014/main" id="{22CF5382-70D1-4E09-A806-62B4BAC59D99}"/>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6004A2C7-6433-4F28-ADBD-B6F8904F1655}"/>
              </a:ext>
            </a:extLst>
          </p:cNvPr>
          <p:cNvCxnSpPr>
            <a:cxnSpLocks/>
            <a:stCxn id="9" idx="3"/>
            <a:endCxn id="11" idx="1"/>
          </p:cNvCxnSpPr>
          <p:nvPr/>
        </p:nvCxnSpPr>
        <p:spPr>
          <a:xfrm flipH="1">
            <a:off x="6660833" y="2331417"/>
            <a:ext cx="5094259" cy="2581221"/>
          </a:xfrm>
          <a:prstGeom prst="bentConnector5">
            <a:avLst>
              <a:gd name="adj1" fmla="val -2804"/>
              <a:gd name="adj2" fmla="val 51141"/>
              <a:gd name="adj3" fmla="val 104487"/>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88418"/>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623F5893-A209-4975-8378-6FBDBEE67A16}"/>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560855" y="3765655"/>
            <a:ext cx="4290788" cy="1754326"/>
          </a:xfrm>
          <a:prstGeom prst="rect">
            <a:avLst/>
          </a:prstGeom>
          <a:noFill/>
        </p:spPr>
        <p:txBody>
          <a:bodyPr wrap="square" rtlCol="0">
            <a:spAutoFit/>
          </a:bodyPr>
          <a:lstStyle/>
          <a:p>
            <a:pPr algn="ctr"/>
            <a:r>
              <a:rPr lang="en-US" altLang="ja-JP" dirty="0"/>
              <a:t>1</a:t>
            </a:r>
            <a:r>
              <a:rPr lang="ja-JP" altLang="en-US" dirty="0"/>
              <a:t>年次の最初に作った</a:t>
            </a:r>
            <a:endParaRPr lang="en-US" altLang="ja-JP" dirty="0"/>
          </a:p>
          <a:p>
            <a:pPr algn="ctr"/>
            <a:r>
              <a:rPr lang="ja-JP" altLang="en-US" dirty="0"/>
              <a:t>初めてのプログラム作品です。</a:t>
            </a:r>
            <a:endParaRPr lang="en-US" altLang="ja-JP" dirty="0"/>
          </a:p>
          <a:p>
            <a:pPr algn="ctr"/>
            <a:r>
              <a:rPr lang="ja-JP" altLang="en-US" dirty="0"/>
              <a:t>自機が上下左右に動き</a:t>
            </a:r>
            <a:endParaRPr lang="en-US" altLang="ja-JP" dirty="0"/>
          </a:p>
          <a:p>
            <a:pPr algn="ctr"/>
            <a:r>
              <a:rPr lang="ja-JP" altLang="en-US" dirty="0"/>
              <a:t>敵が画面上のランダムな位置から</a:t>
            </a:r>
            <a:endParaRPr lang="en-US" altLang="ja-JP" dirty="0"/>
          </a:p>
          <a:p>
            <a:pPr algn="ctr"/>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094717" y="3876094"/>
            <a:ext cx="4339682" cy="1200329"/>
          </a:xfrm>
          <a:prstGeom prst="rect">
            <a:avLst/>
          </a:prstGeom>
          <a:noFill/>
        </p:spPr>
        <p:txBody>
          <a:bodyPr wrap="square" rtlCol="0">
            <a:spAutoFit/>
          </a:bodyPr>
          <a:lstStyle/>
          <a:p>
            <a:pPr algn="ctr"/>
            <a:r>
              <a:rPr lang="ja-JP" altLang="en-US" dirty="0"/>
              <a:t>インベーダーゲームです。</a:t>
            </a:r>
            <a:endParaRPr lang="en-US" altLang="ja-JP" dirty="0"/>
          </a:p>
          <a:p>
            <a:pPr algn="ctr"/>
            <a:r>
              <a:rPr lang="ja-JP" altLang="en-US" dirty="0"/>
              <a:t>配列と</a:t>
            </a:r>
            <a:r>
              <a:rPr lang="en-US" altLang="ja-JP" dirty="0"/>
              <a:t>for</a:t>
            </a:r>
            <a:r>
              <a:rPr lang="ja-JP" altLang="en-US" dirty="0"/>
              <a:t>文を使って</a:t>
            </a:r>
            <a:endParaRPr lang="en-US" altLang="ja-JP" dirty="0"/>
          </a:p>
          <a:p>
            <a:pPr algn="ctr"/>
            <a:r>
              <a:rPr lang="ja-JP" altLang="en-US" dirty="0"/>
              <a:t>敵を制御する</a:t>
            </a:r>
            <a:r>
              <a:rPr kumimoji="1" lang="ja-JP" altLang="en-US" dirty="0"/>
              <a:t>ことを習いました。</a:t>
            </a:r>
            <a:endParaRPr kumimoji="1" lang="en-US" altLang="ja-JP" dirty="0"/>
          </a:p>
          <a:p>
            <a:pPr algn="ctr"/>
            <a:r>
              <a:rPr lang="ja-JP" altLang="en-US" dirty="0"/>
              <a:t>初めてシーン切り替えを実装しました。</a:t>
            </a:r>
            <a:endParaRPr kumimoji="1" lang="en-US" altLang="ja-JP" dirty="0"/>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1" name="正方形/長方形 20">
            <a:extLst>
              <a:ext uri="{FF2B5EF4-FFF2-40B4-BE49-F238E27FC236}">
                <a16:creationId xmlns:a16="http://schemas.microsoft.com/office/drawing/2014/main" id="{6FB4F9D6-0168-4B04-A7E2-85BDBD523B16}"/>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2DD6557C-597D-465F-B73A-4BAD2101FA81}"/>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1" name="テキスト ボックス 30">
            <a:extLst>
              <a:ext uri="{FF2B5EF4-FFF2-40B4-BE49-F238E27FC236}">
                <a16:creationId xmlns:a16="http://schemas.microsoft.com/office/drawing/2014/main" id="{31C20035-AF32-4C19-BDCE-AFC126E46528}"/>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2" name="テキスト ボックス 31">
            <a:extLst>
              <a:ext uri="{FF2B5EF4-FFF2-40B4-BE49-F238E27FC236}">
                <a16:creationId xmlns:a16="http://schemas.microsoft.com/office/drawing/2014/main" id="{46608715-6C25-4136-BB16-BAE4F1CB4A47}"/>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F341DDC4-FAD9-4855-A612-41E07E50C40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E2B31C5-94C0-4DD0-97B5-14A4717514D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1460</Words>
  <Application>Microsoft Office PowerPoint</Application>
  <PresentationFormat>ワイド画面</PresentationFormat>
  <Paragraphs>377</Paragraphs>
  <Slides>21</Slides>
  <Notes>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Arial Unicode MS</vt:lpstr>
      <vt:lpstr>HGPｺﾞｼｯｸE</vt:lpstr>
      <vt:lpstr>inherit</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135</cp:revision>
  <dcterms:created xsi:type="dcterms:W3CDTF">2021-12-06T05:55:58Z</dcterms:created>
  <dcterms:modified xsi:type="dcterms:W3CDTF">2021-12-10T01:09:50Z</dcterms:modified>
</cp:coreProperties>
</file>